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mputer Says No" charset="1" panose="00000400000000000000"/>
      <p:regular r:id="rId10"/>
    </p:embeddedFont>
    <p:embeddedFont>
      <p:font typeface="Computer Says No Italics" charset="1" panose="00000400000000000000"/>
      <p:regular r:id="rId11"/>
    </p:embeddedFont>
    <p:embeddedFont>
      <p:font typeface="Poppins" charset="1" panose="00000500000000000000"/>
      <p:regular r:id="rId12"/>
    </p:embeddedFont>
    <p:embeddedFont>
      <p:font typeface="Poppins Bold" charset="1" panose="00000800000000000000"/>
      <p:regular r:id="rId13"/>
    </p:embeddedFont>
    <p:embeddedFont>
      <p:font typeface="Poppins Italics" charset="1" panose="00000500000000000000"/>
      <p:regular r:id="rId14"/>
    </p:embeddedFont>
    <p:embeddedFont>
      <p:font typeface="Poppins Bold Italics" charset="1" panose="00000800000000000000"/>
      <p:regular r:id="rId15"/>
    </p:embeddedFont>
    <p:embeddedFont>
      <p:font typeface="Poppins Thin" charset="1" panose="00000300000000000000"/>
      <p:regular r:id="rId16"/>
    </p:embeddedFont>
    <p:embeddedFont>
      <p:font typeface="Poppins Thin Italics" charset="1" panose="00000300000000000000"/>
      <p:regular r:id="rId17"/>
    </p:embeddedFont>
    <p:embeddedFont>
      <p:font typeface="Poppins Extra-Light" charset="1" panose="00000300000000000000"/>
      <p:regular r:id="rId18"/>
    </p:embeddedFont>
    <p:embeddedFont>
      <p:font typeface="Poppins Extra-Light Italics" charset="1" panose="00000300000000000000"/>
      <p:regular r:id="rId19"/>
    </p:embeddedFont>
    <p:embeddedFont>
      <p:font typeface="Poppins Light" charset="1" panose="00000400000000000000"/>
      <p:regular r:id="rId20"/>
    </p:embeddedFont>
    <p:embeddedFont>
      <p:font typeface="Poppins Light Italics" charset="1" panose="00000400000000000000"/>
      <p:regular r:id="rId21"/>
    </p:embeddedFont>
    <p:embeddedFont>
      <p:font typeface="Poppins Medium" charset="1" panose="00000600000000000000"/>
      <p:regular r:id="rId22"/>
    </p:embeddedFont>
    <p:embeddedFont>
      <p:font typeface="Poppins Medium Italics" charset="1" panose="00000600000000000000"/>
      <p:regular r:id="rId23"/>
    </p:embeddedFont>
    <p:embeddedFont>
      <p:font typeface="Poppins Semi-Bold" charset="1" panose="00000700000000000000"/>
      <p:regular r:id="rId24"/>
    </p:embeddedFont>
    <p:embeddedFont>
      <p:font typeface="Poppins Semi-Bold Italics" charset="1" panose="00000700000000000000"/>
      <p:regular r:id="rId25"/>
    </p:embeddedFont>
    <p:embeddedFont>
      <p:font typeface="Poppins Ultra-Bold" charset="1" panose="00000900000000000000"/>
      <p:regular r:id="rId26"/>
    </p:embeddedFont>
    <p:embeddedFont>
      <p:font typeface="Poppins Ultra-Bold Italics" charset="1" panose="00000900000000000000"/>
      <p:regular r:id="rId27"/>
    </p:embeddedFont>
    <p:embeddedFont>
      <p:font typeface="Poppins Heavy" charset="1" panose="00000A00000000000000"/>
      <p:regular r:id="rId28"/>
    </p:embeddedFont>
    <p:embeddedFont>
      <p:font typeface="Poppins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2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Relationship Id="rId6" Target="../media/image5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Relationship Id="rId6" Target="../media/image5.png" Type="http://schemas.openxmlformats.org/officeDocument/2006/relationships/image"/><Relationship Id="rId7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7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916" r="0" b="-868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76678" y="61722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268070" y="-2818506"/>
            <a:ext cx="4825046" cy="4219769"/>
          </a:xfrm>
          <a:custGeom>
            <a:avLst/>
            <a:gdLst/>
            <a:ahLst/>
            <a:cxnLst/>
            <a:rect r="r" b="b" t="t" l="l"/>
            <a:pathLst>
              <a:path h="4219769" w="4825046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61481" y="-4114800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850925" y="6497858"/>
            <a:ext cx="6926813" cy="1443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9"/>
              </a:lnSpc>
            </a:pPr>
            <a:r>
              <a:rPr lang="en-US" sz="2714">
                <a:solidFill>
                  <a:srgbClr val="6866E1"/>
                </a:solidFill>
                <a:latin typeface="Poppins Light"/>
              </a:rPr>
              <a:t>By Vishruth S M </a:t>
            </a:r>
          </a:p>
          <a:p>
            <a:pPr algn="ctr">
              <a:lnSpc>
                <a:spcPts val="3799"/>
              </a:lnSpc>
            </a:pPr>
            <a:r>
              <a:rPr lang="en-US" sz="2714">
                <a:solidFill>
                  <a:srgbClr val="6866E1"/>
                </a:solidFill>
                <a:latin typeface="Poppins Light"/>
              </a:rPr>
              <a:t>Supervisor: Professor Shagufta Henna</a:t>
            </a:r>
          </a:p>
          <a:p>
            <a:pPr algn="ctr">
              <a:lnSpc>
                <a:spcPts val="3799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391635" y="1333816"/>
            <a:ext cx="3948234" cy="1724379"/>
          </a:xfrm>
          <a:custGeom>
            <a:avLst/>
            <a:gdLst/>
            <a:ahLst/>
            <a:cxnLst/>
            <a:rect r="r" b="b" t="t" l="l"/>
            <a:pathLst>
              <a:path h="1724379" w="3948234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601689" y="8426785"/>
            <a:ext cx="4729467" cy="4047169"/>
          </a:xfrm>
          <a:custGeom>
            <a:avLst/>
            <a:gdLst/>
            <a:ahLst/>
            <a:cxnLst/>
            <a:rect r="r" b="b" t="t" l="l"/>
            <a:pathLst>
              <a:path h="4047169" w="4729467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82482" y="4524375"/>
            <a:ext cx="9869363" cy="2685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76"/>
              </a:lnSpc>
            </a:pPr>
            <a:r>
              <a:rPr lang="en-US" sz="9272">
                <a:solidFill>
                  <a:srgbClr val="6866E1"/>
                </a:solidFill>
                <a:latin typeface="Computer Says No"/>
              </a:rPr>
              <a:t>IMAGE CLASSIFICATION BASED ON TYPES </a:t>
            </a:r>
          </a:p>
          <a:p>
            <a:pPr algn="ctr">
              <a:lnSpc>
                <a:spcPts val="6676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965188" y="2504426"/>
            <a:ext cx="7103952" cy="1421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47"/>
              </a:lnSpc>
            </a:pPr>
            <a:r>
              <a:rPr lang="en-US" sz="7148">
                <a:solidFill>
                  <a:srgbClr val="6866E1"/>
                </a:solidFill>
                <a:latin typeface="Computer Says No"/>
              </a:rPr>
              <a:t>DEEP LEARNING  IMPLIMENTATION</a:t>
            </a:r>
          </a:p>
        </p:txBody>
      </p:sp>
      <p:sp>
        <p:nvSpPr>
          <p:cNvPr name="Freeform 11" id="11"/>
          <p:cNvSpPr/>
          <p:nvPr/>
        </p:nvSpPr>
        <p:spPr>
          <a:xfrm flipH="true" flipV="false" rot="0">
            <a:off x="9992168" y="1795880"/>
            <a:ext cx="8078630" cy="11840963"/>
          </a:xfrm>
          <a:custGeom>
            <a:avLst/>
            <a:gdLst/>
            <a:ahLst/>
            <a:cxnLst/>
            <a:rect r="r" b="b" t="t" l="l"/>
            <a:pathLst>
              <a:path h="11840963" w="8078630">
                <a:moveTo>
                  <a:pt x="8078630" y="0"/>
                </a:moveTo>
                <a:lnTo>
                  <a:pt x="0" y="0"/>
                </a:lnTo>
                <a:lnTo>
                  <a:pt x="0" y="11840963"/>
                </a:lnTo>
                <a:lnTo>
                  <a:pt x="8078630" y="11840963"/>
                </a:lnTo>
                <a:lnTo>
                  <a:pt x="807863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96678" y="1290997"/>
            <a:ext cx="5726139" cy="2500874"/>
          </a:xfrm>
          <a:custGeom>
            <a:avLst/>
            <a:gdLst/>
            <a:ahLst/>
            <a:cxnLst/>
            <a:rect r="r" b="b" t="t" l="l"/>
            <a:pathLst>
              <a:path h="2500874" w="5726139">
                <a:moveTo>
                  <a:pt x="0" y="0"/>
                </a:moveTo>
                <a:lnTo>
                  <a:pt x="5726138" y="0"/>
                </a:lnTo>
                <a:lnTo>
                  <a:pt x="5726138" y="2500874"/>
                </a:lnTo>
                <a:lnTo>
                  <a:pt x="0" y="2500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 flipV="true">
            <a:off x="17259300" y="1028700"/>
            <a:ext cx="0" cy="5786479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4234201"/>
            <a:ext cx="9897232" cy="5006268"/>
            <a:chOff x="0" y="0"/>
            <a:chExt cx="13196309" cy="6675023"/>
          </a:xfrm>
        </p:grpSpPr>
        <p:sp>
          <p:nvSpPr>
            <p:cNvPr name="AutoShape 5" id="5"/>
            <p:cNvSpPr/>
            <p:nvPr/>
          </p:nvSpPr>
          <p:spPr>
            <a:xfrm flipV="true">
              <a:off x="25400" y="0"/>
              <a:ext cx="0" cy="6675023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925932" y="5660310"/>
            <a:ext cx="6819964" cy="5836080"/>
          </a:xfrm>
          <a:custGeom>
            <a:avLst/>
            <a:gdLst/>
            <a:ahLst/>
            <a:cxnLst/>
            <a:rect r="r" b="b" t="t" l="l"/>
            <a:pathLst>
              <a:path h="5836080" w="6819964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095764" y="1692153"/>
            <a:ext cx="6096471" cy="3451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83"/>
              </a:lnSpc>
            </a:pPr>
            <a:r>
              <a:rPr lang="en-US" sz="11922">
                <a:solidFill>
                  <a:srgbClr val="6866E1"/>
                </a:solidFill>
                <a:latin typeface="Computer Says No"/>
              </a:rPr>
              <a:t>INTRODUCTION AND DATASET</a:t>
            </a:r>
          </a:p>
          <a:p>
            <a:pPr algn="ctr" marL="0" indent="0" lvl="0">
              <a:lnSpc>
                <a:spcPts val="8583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999029" y="4427344"/>
            <a:ext cx="14289941" cy="3291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1102" indent="-250551" lvl="1">
              <a:lnSpc>
                <a:spcPts val="3249"/>
              </a:lnSpc>
              <a:buFont typeface="Arial"/>
              <a:buChar char="•"/>
            </a:pPr>
            <a:r>
              <a:rPr lang="en-US" sz="2320">
                <a:solidFill>
                  <a:srgbClr val="FFFFFF"/>
                </a:solidFill>
                <a:latin typeface="Poppins Light"/>
              </a:rPr>
              <a:t>This project leve</a:t>
            </a:r>
            <a:r>
              <a:rPr lang="en-US" sz="2320">
                <a:solidFill>
                  <a:srgbClr val="FFFFFF"/>
                </a:solidFill>
                <a:latin typeface="Poppins Light"/>
              </a:rPr>
              <a:t>rages Convolutional Neural Networks to classify images into complex categories like Animals, Portraits, Landscapes, and Psychedelics, enhancing digital content sorting.</a:t>
            </a:r>
          </a:p>
          <a:p>
            <a:pPr marL="501102" indent="-250551" lvl="1">
              <a:lnSpc>
                <a:spcPts val="3249"/>
              </a:lnSpc>
              <a:buFont typeface="Arial"/>
              <a:buChar char="•"/>
            </a:pPr>
            <a:r>
              <a:rPr lang="en-US" sz="2320">
                <a:solidFill>
                  <a:srgbClr val="FFFFFF"/>
                </a:solidFill>
                <a:latin typeface="Poppins Light"/>
              </a:rPr>
              <a:t>The dataset includes a diverse array of these categories, processed and augmented to challenge the model with real-world variability.</a:t>
            </a:r>
          </a:p>
          <a:p>
            <a:pPr marL="501102" indent="-250551" lvl="1">
              <a:lnSpc>
                <a:spcPts val="3249"/>
              </a:lnSpc>
              <a:buFont typeface="Arial"/>
              <a:buChar char="•"/>
            </a:pPr>
            <a:r>
              <a:rPr lang="en-US" sz="2320">
                <a:solidFill>
                  <a:srgbClr val="FFFFFF"/>
                </a:solidFill>
                <a:latin typeface="Poppins Light"/>
              </a:rPr>
              <a:t>An 80/20 training/validation split ensures robust learning while preventing overfitting, setting the stage for reliable image recognition.</a:t>
            </a:r>
          </a:p>
          <a:p>
            <a:pPr>
              <a:lnSpc>
                <a:spcPts val="324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B60EB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4186" y="406589"/>
            <a:ext cx="7937973" cy="9510914"/>
            <a:chOff x="0" y="0"/>
            <a:chExt cx="8585708" cy="10287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5708" cy="10287000"/>
            </a:xfrm>
            <a:custGeom>
              <a:avLst/>
              <a:gdLst/>
              <a:ahLst/>
              <a:cxnLst/>
              <a:rect r="r" b="b" t="t" l="l"/>
              <a:pathLst>
                <a:path h="10287000" w="8585708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9" y="485521"/>
                    <a:pt x="8382635" y="911225"/>
                    <a:pt x="8287258" y="1337056"/>
                  </a:cubicBezTo>
                  <a:cubicBezTo>
                    <a:pt x="8146288" y="1966722"/>
                    <a:pt x="8005699" y="2596388"/>
                    <a:pt x="7864601" y="3225927"/>
                  </a:cubicBezTo>
                  <a:cubicBezTo>
                    <a:pt x="7691247" y="3999103"/>
                    <a:pt x="7517384" y="4772152"/>
                    <a:pt x="7344028" y="5545328"/>
                  </a:cubicBezTo>
                  <a:cubicBezTo>
                    <a:pt x="7194676" y="6211443"/>
                    <a:pt x="7045578" y="6877558"/>
                    <a:pt x="6896353" y="7543800"/>
                  </a:cubicBezTo>
                  <a:cubicBezTo>
                    <a:pt x="6765289" y="8129016"/>
                    <a:pt x="6634480" y="8714105"/>
                    <a:pt x="6503162" y="9299194"/>
                  </a:cubicBezTo>
                  <a:cubicBezTo>
                    <a:pt x="6429375" y="9628251"/>
                    <a:pt x="6354953" y="9957181"/>
                    <a:pt x="6280785" y="10286238"/>
                  </a:cubicBezTo>
                  <a:cubicBezTo>
                    <a:pt x="4199382" y="10286238"/>
                    <a:pt x="2118106" y="10286111"/>
                    <a:pt x="36830" y="10287000"/>
                  </a:cubicBezTo>
                  <a:cubicBezTo>
                    <a:pt x="6731" y="10287000"/>
                    <a:pt x="0" y="10280269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749" t="0" r="-3974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222735" y="2386246"/>
            <a:ext cx="8652476" cy="1032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934"/>
              </a:lnSpc>
              <a:spcBef>
                <a:spcPct val="0"/>
              </a:spcBef>
            </a:pPr>
            <a:r>
              <a:rPr lang="en-US" sz="9631">
                <a:solidFill>
                  <a:srgbClr val="6866E1"/>
                </a:solidFill>
                <a:latin typeface="Computer Says No"/>
              </a:rPr>
              <a:t>TECHNICAL ARCHITECTURE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4548536" y="7642525"/>
            <a:ext cx="4224398" cy="3231550"/>
          </a:xfrm>
          <a:custGeom>
            <a:avLst/>
            <a:gdLst/>
            <a:ahLst/>
            <a:cxnLst/>
            <a:rect r="r" b="b" t="t" l="l"/>
            <a:pathLst>
              <a:path h="3231550" w="4224398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571271" y="-37082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23671" y="-3555811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825457">
            <a:off x="-1911821" y="9152427"/>
            <a:ext cx="9971383" cy="4202938"/>
          </a:xfrm>
          <a:custGeom>
            <a:avLst/>
            <a:gdLst/>
            <a:ahLst/>
            <a:cxnLst/>
            <a:rect r="r" b="b" t="t" l="l"/>
            <a:pathLst>
              <a:path h="4202938" w="9971383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551689" y="3780904"/>
            <a:ext cx="9707611" cy="3499075"/>
          </a:xfrm>
          <a:custGeom>
            <a:avLst/>
            <a:gdLst/>
            <a:ahLst/>
            <a:cxnLst/>
            <a:rect r="r" b="b" t="t" l="l"/>
            <a:pathLst>
              <a:path h="3499075" w="9707611">
                <a:moveTo>
                  <a:pt x="0" y="0"/>
                </a:moveTo>
                <a:lnTo>
                  <a:pt x="9707611" y="0"/>
                </a:lnTo>
                <a:lnTo>
                  <a:pt x="9707611" y="3499075"/>
                </a:lnTo>
                <a:lnTo>
                  <a:pt x="0" y="34990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429086" y="-676113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2146" y="1213800"/>
            <a:ext cx="14684628" cy="7859399"/>
          </a:xfrm>
          <a:custGeom>
            <a:avLst/>
            <a:gdLst/>
            <a:ahLst/>
            <a:cxnLst/>
            <a:rect r="r" b="b" t="t" l="l"/>
            <a:pathLst>
              <a:path h="7859399" w="14684628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145471" y="5060219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9"/>
                </a:lnTo>
                <a:lnTo>
                  <a:pt x="0" y="6828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017" y="7672021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10839" y="1808476"/>
            <a:ext cx="12006553" cy="1824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sz="9167">
                <a:solidFill>
                  <a:srgbClr val="6866E1"/>
                </a:solidFill>
                <a:latin typeface="Computer Says No"/>
              </a:rPr>
              <a:t>MODEL ARCHITECTURE AND TRAINING</a:t>
            </a:r>
          </a:p>
          <a:p>
            <a:pPr algn="ctr" marL="0" indent="0" lvl="0">
              <a:lnSpc>
                <a:spcPts val="66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057690" y="3575656"/>
            <a:ext cx="14172620" cy="3502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173" indent="-194087" lvl="1">
              <a:lnSpc>
                <a:spcPts val="2517"/>
              </a:lnSpc>
              <a:spcBef>
                <a:spcPct val="0"/>
              </a:spcBef>
              <a:buFont typeface="Arial"/>
              <a:buChar char="•"/>
            </a:pPr>
            <a:r>
              <a:rPr lang="en-US" sz="1797">
                <a:solidFill>
                  <a:srgbClr val="FFFFFF"/>
                </a:solidFill>
                <a:latin typeface="Poppins"/>
              </a:rPr>
              <a:t>THE CNN MODEL EMPL</a:t>
            </a:r>
            <a:r>
              <a:rPr lang="en-US" sz="1797">
                <a:solidFill>
                  <a:srgbClr val="FFFFFF"/>
                </a:solidFill>
                <a:latin typeface="Poppins"/>
              </a:rPr>
              <a:t>OYS SEQUENTIAL LAYERS, THREE CONVOLUTIONAL LAYERS WITH MAX-POOLING, AND A 50% DROPOUT TO PREVENT OVERFITTING.</a:t>
            </a:r>
          </a:p>
          <a:p>
            <a:pPr marL="388173" indent="-194087" lvl="1">
              <a:lnSpc>
                <a:spcPts val="2517"/>
              </a:lnSpc>
              <a:spcBef>
                <a:spcPct val="0"/>
              </a:spcBef>
              <a:buFont typeface="Arial"/>
              <a:buChar char="•"/>
            </a:pPr>
            <a:r>
              <a:rPr lang="en-US" sz="1797">
                <a:solidFill>
                  <a:srgbClr val="FFFFFF"/>
                </a:solidFill>
                <a:latin typeface="Poppins"/>
              </a:rPr>
              <a:t>A DENSE LAYER OF 512 NEURONS LEADS TO A SOFTMAX OUTPUT, CLASSIFYING IMAGES INTO FOUR CATEGORIES: ANIMALS, PORTRAITS, LANDSCAPES, AND PSYCHEDELICS.</a:t>
            </a:r>
          </a:p>
          <a:p>
            <a:pPr marL="388173" indent="-194087" lvl="1">
              <a:lnSpc>
                <a:spcPts val="2517"/>
              </a:lnSpc>
              <a:spcBef>
                <a:spcPct val="0"/>
              </a:spcBef>
              <a:buFont typeface="Arial"/>
              <a:buChar char="•"/>
            </a:pPr>
            <a:r>
              <a:rPr lang="en-US" sz="1797">
                <a:solidFill>
                  <a:srgbClr val="FFFFFF"/>
                </a:solidFill>
                <a:latin typeface="Poppins"/>
              </a:rPr>
              <a:t>ADAM OPTIMIZER AND CATEGORICAL CROSSENTROPY ARE USED FOR EFFICIENT LEARNING ACROSS 19,035,716 TRAINABLE PARAMETERS.</a:t>
            </a:r>
          </a:p>
          <a:p>
            <a:pPr marL="388173" indent="-194087" lvl="1">
              <a:lnSpc>
                <a:spcPts val="2517"/>
              </a:lnSpc>
              <a:spcBef>
                <a:spcPct val="0"/>
              </a:spcBef>
              <a:buFont typeface="Arial"/>
              <a:buChar char="•"/>
            </a:pPr>
            <a:r>
              <a:rPr lang="en-US" sz="1797">
                <a:solidFill>
                  <a:srgbClr val="FFFFFF"/>
                </a:solidFill>
                <a:latin typeface="Poppins"/>
              </a:rPr>
              <a:t>TRAINING SPANS 20 EPOCHS, WITH ACCURACY AND LOSS METRICS GUIDING PERFORMANCE EVALUATIONS AGAINST A 20% VALIDATION SET.</a:t>
            </a:r>
          </a:p>
          <a:p>
            <a:pPr marL="388173" indent="-194087" lvl="1">
              <a:lnSpc>
                <a:spcPts val="2517"/>
              </a:lnSpc>
              <a:spcBef>
                <a:spcPct val="0"/>
              </a:spcBef>
              <a:buFont typeface="Arial"/>
              <a:buChar char="•"/>
            </a:pPr>
            <a:r>
              <a:rPr lang="en-US" sz="1797">
                <a:solidFill>
                  <a:srgbClr val="FFFFFF"/>
                </a:solidFill>
                <a:latin typeface="Poppins"/>
              </a:rPr>
              <a:t>THIS STRUCTURED APPROACH ENSURES THE MODEL CAPTURES COMPLEX IMAGE FEATURES AND GENERALIZES WELL TO NEW DATA.</a:t>
            </a:r>
          </a:p>
          <a:p>
            <a:pPr>
              <a:lnSpc>
                <a:spcPts val="251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429086" y="-676113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2146" y="1213800"/>
            <a:ext cx="14684628" cy="7859399"/>
          </a:xfrm>
          <a:custGeom>
            <a:avLst/>
            <a:gdLst/>
            <a:ahLst/>
            <a:cxnLst/>
            <a:rect r="r" b="b" t="t" l="l"/>
            <a:pathLst>
              <a:path h="7859399" w="14684628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50717" y="4257922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9"/>
                </a:lnTo>
                <a:lnTo>
                  <a:pt x="0" y="6828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017" y="7672021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33478" y="1684651"/>
            <a:ext cx="11361275" cy="1317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6"/>
              </a:lnSpc>
            </a:pPr>
            <a:r>
              <a:rPr lang="en-US" sz="6578">
                <a:solidFill>
                  <a:srgbClr val="6866E1"/>
                </a:solidFill>
                <a:latin typeface="Computer Says No"/>
              </a:rPr>
              <a:t>TRAINING RESULTS</a:t>
            </a:r>
          </a:p>
          <a:p>
            <a:pPr algn="ctr" marL="0" indent="0" lvl="0">
              <a:lnSpc>
                <a:spcPts val="4736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980831" y="5916620"/>
            <a:ext cx="5866569" cy="3156580"/>
          </a:xfrm>
          <a:custGeom>
            <a:avLst/>
            <a:gdLst/>
            <a:ahLst/>
            <a:cxnLst/>
            <a:rect r="r" b="b" t="t" l="l"/>
            <a:pathLst>
              <a:path h="3156580" w="5866569">
                <a:moveTo>
                  <a:pt x="0" y="0"/>
                </a:moveTo>
                <a:lnTo>
                  <a:pt x="5866569" y="0"/>
                </a:lnTo>
                <a:lnTo>
                  <a:pt x="5866569" y="3156580"/>
                </a:lnTo>
                <a:lnTo>
                  <a:pt x="0" y="315658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233478" y="2944872"/>
            <a:ext cx="11361275" cy="3274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00887" indent="-250444" lvl="1">
              <a:lnSpc>
                <a:spcPts val="3247"/>
              </a:lnSpc>
              <a:spcBef>
                <a:spcPct val="0"/>
              </a:spcBef>
              <a:buFont typeface="Arial"/>
              <a:buChar char="•"/>
            </a:pPr>
            <a:r>
              <a:rPr lang="en-US" sz="2319">
                <a:solidFill>
                  <a:srgbClr val="FFFFFF"/>
                </a:solidFill>
                <a:latin typeface="Poppins"/>
              </a:rPr>
              <a:t>BEGAN WITH A 33.04% ACC</a:t>
            </a:r>
            <a:r>
              <a:rPr lang="en-US" sz="2319">
                <a:solidFill>
                  <a:srgbClr val="FFFFFF"/>
                </a:solidFill>
                <a:latin typeface="Poppins"/>
              </a:rPr>
              <a:t>URACY, THE MODEL IMPROVED SIGNIFICANTLY OVER 20 EPOCHS, REFLECTING PATTERN RECOGNITION FROM THE BASELINE.</a:t>
            </a:r>
          </a:p>
          <a:p>
            <a:pPr algn="just" marL="500887" indent="-250444" lvl="1">
              <a:lnSpc>
                <a:spcPts val="3247"/>
              </a:lnSpc>
              <a:spcBef>
                <a:spcPct val="0"/>
              </a:spcBef>
              <a:buFont typeface="Arial"/>
              <a:buChar char="•"/>
            </a:pPr>
            <a:r>
              <a:rPr lang="en-US" sz="2319">
                <a:solidFill>
                  <a:srgbClr val="FFFFFF"/>
                </a:solidFill>
                <a:latin typeface="Poppins"/>
              </a:rPr>
              <a:t>NOTABLE MILESTONES INCLUDE ACHIEVING A 62.50% TRAINING ACCURACY BY THE SIXTH EPOCH AND A PEAK VALIDATION ACCURACY OF 77.78%.</a:t>
            </a:r>
          </a:p>
          <a:p>
            <a:pPr algn="just" marL="500887" indent="-250444" lvl="1">
              <a:lnSpc>
                <a:spcPts val="3247"/>
              </a:lnSpc>
              <a:spcBef>
                <a:spcPct val="0"/>
              </a:spcBef>
              <a:buFont typeface="Arial"/>
              <a:buChar char="•"/>
            </a:pPr>
            <a:r>
              <a:rPr lang="en-US" sz="2319">
                <a:solidFill>
                  <a:srgbClr val="FFFFFF"/>
                </a:solidFill>
                <a:latin typeface="Poppins"/>
              </a:rPr>
              <a:t>FINAL EPOCH RESULTS SHOWED A TRAINING ACCURACY OF 65.62%, WITH VALIDATION ACCURACY AT 40.74%, INDICATING AREAS FOR OPTIMIZATION TO COMBAT OVERFITTING.</a:t>
            </a:r>
          </a:p>
          <a:p>
            <a:pPr algn="just">
              <a:lnSpc>
                <a:spcPts val="324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429086" y="-676113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2146" y="1213800"/>
            <a:ext cx="14684628" cy="7859399"/>
          </a:xfrm>
          <a:custGeom>
            <a:avLst/>
            <a:gdLst/>
            <a:ahLst/>
            <a:cxnLst/>
            <a:rect r="r" b="b" t="t" l="l"/>
            <a:pathLst>
              <a:path h="7859399" w="14684628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50717" y="4257922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9"/>
                </a:lnTo>
                <a:lnTo>
                  <a:pt x="0" y="6828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017" y="7672021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797008" y="6229965"/>
            <a:ext cx="2693984" cy="2843235"/>
          </a:xfrm>
          <a:custGeom>
            <a:avLst/>
            <a:gdLst/>
            <a:ahLst/>
            <a:cxnLst/>
            <a:rect r="r" b="b" t="t" l="l"/>
            <a:pathLst>
              <a:path h="2843235" w="2693984">
                <a:moveTo>
                  <a:pt x="0" y="0"/>
                </a:moveTo>
                <a:lnTo>
                  <a:pt x="2693984" y="0"/>
                </a:lnTo>
                <a:lnTo>
                  <a:pt x="2693984" y="2843235"/>
                </a:lnTo>
                <a:lnTo>
                  <a:pt x="0" y="284323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889168" y="1921591"/>
            <a:ext cx="10049894" cy="853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7"/>
              </a:lnSpc>
              <a:spcBef>
                <a:spcPct val="0"/>
              </a:spcBef>
            </a:pPr>
            <a:r>
              <a:rPr lang="en-US" sz="7857">
                <a:solidFill>
                  <a:srgbClr val="6866E1"/>
                </a:solidFill>
                <a:latin typeface="Computer Says No"/>
              </a:rPr>
              <a:t>ANALYSIS AND IMAGE PREDICTION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124040" y="2903469"/>
            <a:ext cx="11580151" cy="3684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0887" indent="-250444" lvl="1">
              <a:lnSpc>
                <a:spcPts val="3247"/>
              </a:lnSpc>
              <a:spcBef>
                <a:spcPct val="0"/>
              </a:spcBef>
              <a:buFont typeface="Arial"/>
              <a:buChar char="•"/>
            </a:pPr>
            <a:r>
              <a:rPr lang="en-US" sz="2319">
                <a:solidFill>
                  <a:srgbClr val="FFFFFF"/>
                </a:solidFill>
                <a:latin typeface="Poppins"/>
              </a:rPr>
              <a:t>ANALYSIS: ARCHITECTURAL DECISI</a:t>
            </a:r>
            <a:r>
              <a:rPr lang="en-US" sz="2319">
                <a:solidFill>
                  <a:srgbClr val="FFFFFF"/>
                </a:solidFill>
                <a:latin typeface="Poppins"/>
              </a:rPr>
              <a:t>ONS, LIKE FILTER QUANTITY AND DROPOUT RATE, WERE PIVOTAL FOR ENHANCING ACCURACY AND MINIMIZING OVERFITTING.</a:t>
            </a:r>
          </a:p>
          <a:p>
            <a:pPr marL="500887" indent="-250444" lvl="1">
              <a:lnSpc>
                <a:spcPts val="3247"/>
              </a:lnSpc>
              <a:spcBef>
                <a:spcPct val="0"/>
              </a:spcBef>
              <a:buFont typeface="Arial"/>
              <a:buChar char="•"/>
            </a:pPr>
            <a:r>
              <a:rPr lang="en-US" sz="2319">
                <a:solidFill>
                  <a:srgbClr val="FFFFFF"/>
                </a:solidFill>
                <a:latin typeface="Poppins"/>
              </a:rPr>
              <a:t>IMAGE PREDICTION: A TEST ON AN UNSEEN 'PSYCHEDELICS' IMAGE SHOWED THE MODEL'S EFFICACY, WITH A 98.64% CONFIDENCE IN CORRECT CLASSIFICATION.</a:t>
            </a:r>
          </a:p>
          <a:p>
            <a:pPr marL="500887" indent="-250444" lvl="1">
              <a:lnSpc>
                <a:spcPts val="3247"/>
              </a:lnSpc>
              <a:spcBef>
                <a:spcPct val="0"/>
              </a:spcBef>
              <a:buFont typeface="Arial"/>
              <a:buChar char="•"/>
            </a:pPr>
            <a:r>
              <a:rPr lang="en-US" sz="2319">
                <a:solidFill>
                  <a:srgbClr val="FFFFFF"/>
                </a:solidFill>
                <a:latin typeface="Poppins"/>
              </a:rPr>
              <a:t>VISUALIZATION: DISPLAY OF THE PREDICTED IMAGE VERIFIED THE MODEL'S PREDICTIVE STRENGTH AND ITS ABILITY TO GENERALIZE FROM TRAINING TO NEW DATA.</a:t>
            </a:r>
          </a:p>
          <a:p>
            <a:pPr>
              <a:lnSpc>
                <a:spcPts val="324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069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131FA8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620763">
            <a:off x="-429086" y="-676113"/>
            <a:ext cx="8987203" cy="4150026"/>
          </a:xfrm>
          <a:custGeom>
            <a:avLst/>
            <a:gdLst/>
            <a:ahLst/>
            <a:cxnLst/>
            <a:rect r="r" b="b" t="t" l="l"/>
            <a:pathLst>
              <a:path h="4150026" w="8987203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2146" y="1213800"/>
            <a:ext cx="14684628" cy="7859399"/>
          </a:xfrm>
          <a:custGeom>
            <a:avLst/>
            <a:gdLst/>
            <a:ahLst/>
            <a:cxnLst/>
            <a:rect r="r" b="b" t="t" l="l"/>
            <a:pathLst>
              <a:path h="7859399" w="14684628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20258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50717" y="4257922"/>
            <a:ext cx="2965916" cy="6828198"/>
          </a:xfrm>
          <a:custGeom>
            <a:avLst/>
            <a:gdLst/>
            <a:ahLst/>
            <a:cxnLst/>
            <a:rect r="r" b="b" t="t" l="l"/>
            <a:pathLst>
              <a:path h="6828198" w="2965916">
                <a:moveTo>
                  <a:pt x="0" y="0"/>
                </a:moveTo>
                <a:lnTo>
                  <a:pt x="2965917" y="0"/>
                </a:lnTo>
                <a:lnTo>
                  <a:pt x="2965917" y="6828199"/>
                </a:lnTo>
                <a:lnTo>
                  <a:pt x="0" y="6828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017" y="7672021"/>
            <a:ext cx="4171532" cy="3569725"/>
          </a:xfrm>
          <a:custGeom>
            <a:avLst/>
            <a:gdLst/>
            <a:ahLst/>
            <a:cxnLst/>
            <a:rect r="r" b="b" t="t" l="l"/>
            <a:pathLst>
              <a:path h="3569725" w="4171532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07398" y="2327277"/>
            <a:ext cx="11613435" cy="1260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35"/>
              </a:lnSpc>
              <a:spcBef>
                <a:spcPct val="0"/>
              </a:spcBef>
            </a:pPr>
            <a:r>
              <a:rPr lang="en-US" sz="11715">
                <a:solidFill>
                  <a:srgbClr val="6866E1"/>
                </a:solidFill>
                <a:latin typeface="Computer Says No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533817" y="3492609"/>
            <a:ext cx="10760597" cy="3461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05313" indent="-202656" lvl="1">
              <a:lnSpc>
                <a:spcPts val="3041"/>
              </a:lnSpc>
              <a:buFont typeface="Arial"/>
              <a:buChar char="•"/>
            </a:pPr>
            <a:r>
              <a:rPr lang="en-US" sz="1877">
                <a:solidFill>
                  <a:srgbClr val="FFFFFF"/>
                </a:solidFill>
                <a:latin typeface="Poppins Light"/>
              </a:rPr>
              <a:t>The project's CNN model excelled in classifying complex image categories, with marked success in the intricate 'Psychedelics' category, highlighting the strength of our tailored architecture and training approach.</a:t>
            </a:r>
          </a:p>
          <a:p>
            <a:pPr marL="405313" indent="-202656" lvl="1">
              <a:lnSpc>
                <a:spcPts val="3041"/>
              </a:lnSpc>
              <a:buFont typeface="Arial"/>
              <a:buChar char="•"/>
            </a:pPr>
            <a:r>
              <a:rPr lang="en-US" sz="1877">
                <a:solidFill>
                  <a:srgbClr val="FFFFFF"/>
                </a:solidFill>
                <a:latin typeface="Poppins Light"/>
              </a:rPr>
              <a:t>Data augmentation played a pivotal role in equipping the model to handle real-world image variations, boosting its robustness and reducing overfitting.</a:t>
            </a:r>
          </a:p>
          <a:p>
            <a:pPr marL="405313" indent="-202656" lvl="1">
              <a:lnSpc>
                <a:spcPts val="3041"/>
              </a:lnSpc>
              <a:buFont typeface="Arial"/>
              <a:buChar char="•"/>
            </a:pPr>
            <a:r>
              <a:rPr lang="en-US" sz="1877">
                <a:solidFill>
                  <a:srgbClr val="FFFFFF"/>
                </a:solidFill>
                <a:latin typeface="Poppins Light"/>
              </a:rPr>
              <a:t>While achieving high accuracy, the model's fluctuations in validation suggest further fine-tuning, and a larger dataset could refine its capability for nuanced distinctions.</a:t>
            </a:r>
          </a:p>
          <a:p>
            <a:pPr marL="405313" indent="-202656" lvl="1">
              <a:lnSpc>
                <a:spcPts val="3041"/>
              </a:lnSpc>
              <a:buFont typeface="Arial"/>
              <a:buChar char="•"/>
            </a:pPr>
            <a:r>
              <a:rPr lang="en-US" sz="1877">
                <a:solidFill>
                  <a:srgbClr val="FFFFFF"/>
                </a:solidFill>
                <a:latin typeface="Poppins Light"/>
              </a:rPr>
              <a:t>Overall, this study underscores CNNs' potential in image classification and sets a foundation for future enhancements in deep learning-based image analysis.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941740" y="-4440594"/>
            <a:ext cx="8339294" cy="7136224"/>
          </a:xfrm>
          <a:custGeom>
            <a:avLst/>
            <a:gdLst/>
            <a:ahLst/>
            <a:cxnLst/>
            <a:rect r="r" b="b" t="t" l="l"/>
            <a:pathLst>
              <a:path h="7136224" w="8339294">
                <a:moveTo>
                  <a:pt x="0" y="0"/>
                </a:moveTo>
                <a:lnTo>
                  <a:pt x="8339295" y="0"/>
                </a:lnTo>
                <a:lnTo>
                  <a:pt x="8339295" y="7136224"/>
                </a:lnTo>
                <a:lnTo>
                  <a:pt x="0" y="7136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844EEA">
                <a:alpha val="100000"/>
              </a:srgbClr>
            </a:gs>
            <a:gs pos="50000">
              <a:srgbClr val="5527F5">
                <a:alpha val="100000"/>
              </a:srgbClr>
            </a:gs>
            <a:gs pos="100000">
              <a:srgbClr val="04106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764344" y="5958420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5802444" y="-2572817"/>
            <a:ext cx="0" cy="514563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08092" y="-358876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995996" y="5507733"/>
            <a:ext cx="10008973" cy="8229600"/>
          </a:xfrm>
          <a:custGeom>
            <a:avLst/>
            <a:gdLst/>
            <a:ahLst/>
            <a:cxnLst/>
            <a:rect r="r" b="b" t="t" l="l"/>
            <a:pathLst>
              <a:path h="8229600" w="10008973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19702" y="2582224"/>
            <a:ext cx="7747874" cy="3236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366"/>
              </a:lnSpc>
            </a:pPr>
            <a:r>
              <a:rPr lang="en-US" sz="18833">
                <a:solidFill>
                  <a:srgbClr val="6866E1"/>
                </a:solidFill>
                <a:latin typeface="Computer Says No"/>
              </a:rPr>
              <a:t>THANK YOU!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144000" y="1550639"/>
            <a:ext cx="8001878" cy="8071895"/>
          </a:xfrm>
          <a:custGeom>
            <a:avLst/>
            <a:gdLst/>
            <a:ahLst/>
            <a:cxnLst/>
            <a:rect r="r" b="b" t="t" l="l"/>
            <a:pathLst>
              <a:path h="8071895" w="8001878">
                <a:moveTo>
                  <a:pt x="0" y="0"/>
                </a:moveTo>
                <a:lnTo>
                  <a:pt x="8001878" y="0"/>
                </a:lnTo>
                <a:lnTo>
                  <a:pt x="8001878" y="8071894"/>
                </a:lnTo>
                <a:lnTo>
                  <a:pt x="0" y="807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995996" y="7317810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771515" y="-3149182"/>
            <a:ext cx="6049393" cy="5290528"/>
          </a:xfrm>
          <a:custGeom>
            <a:avLst/>
            <a:gdLst/>
            <a:ahLst/>
            <a:cxnLst/>
            <a:rect r="r" b="b" t="t" l="l"/>
            <a:pathLst>
              <a:path h="5290528" w="6049393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DAGC-JPIdms</dc:identifier>
  <dcterms:modified xsi:type="dcterms:W3CDTF">2011-08-01T06:04:30Z</dcterms:modified>
  <cp:revision>1</cp:revision>
  <dc:title>Deep Learning  implimentation Image Classification based on Types By vishruth</dc:title>
</cp:coreProperties>
</file>

<file path=docProps/thumbnail.jpeg>
</file>